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3" d="100"/>
          <a:sy n="43" d="100"/>
        </p:scale>
        <p:origin x="17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B77D-8A0B-4CC5-B7DD-141F1E709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136B9-860B-4602-BB42-0CECDD69F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CDF29-BAF6-4581-9249-04B8F9F0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2E8DB-715E-4DB3-9B6F-338AEFEC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E290F-5426-4703-B0C6-6C6F837C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F727-AC11-4C3C-88EF-2D85E045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F86A0-3C9E-41CF-A77F-D066BEF8D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9DB4E-C486-410D-BAED-DA56AD0F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A3B14-7C65-4486-9B5D-D7B00B37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C3B1C-5F17-41B8-A609-B3196535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57EE7-37B9-41D2-9C75-CB73CD77F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A4F5E-AB65-4B54-B8C3-424316267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ED415-9856-492D-916B-06135A7AA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A91FA-3C7D-44AB-8E70-29BA1ED1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14CE-446F-4DAF-8B14-7798BCF2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1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0E0D6-79F2-4722-872C-AD9B4AF8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D6F9-FA88-43BA-96E2-665114D52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4B935-2EDC-43D7-B502-F081E17D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2F618-A530-48A7-B89C-F1EB5B6D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B5FFB-49B7-49E2-83C7-F7B0D55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4038-D185-44AB-9CA3-A48BB8D2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5F53D-A4AD-43F1-BB96-6D845DE7A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9023-AC6B-4A61-9703-E92DE20B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091B9-B0C3-4BB1-A92F-7CED9D60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94733-A10F-4276-8D27-22479DF4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2110-AD0D-4BB0-9DA1-1B40FE79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7A8A-4821-4F6F-B5BD-C263322C5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E265F-9CD5-4F93-AC51-6487E9BE5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96E7-55DD-43C3-85B4-D6E1AF81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3D217-05C9-4726-A1B7-F169ACAF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A2FA-8B21-424A-8685-AC1605E4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4032B-F07E-4D21-9EE9-02C612EA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09D59-1669-49D7-8EC3-28BBCB619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26163-2813-4B61-AB38-83326BD91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2B5C0-8E5B-469F-8CB7-55DEAB13B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69D82-AED1-437B-AFBD-60C5389CD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959E1-03DF-4BFB-A907-ECC9640F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06FBF2-7D11-4FF2-AFA5-4D857C66D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8068D-7669-49F4-95EA-3C8E3432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1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9EC7-DFED-4E5D-9D77-82ED9F78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F1A89-F0BF-4B2F-8DB3-B54DBB44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1FCB3E-CA5B-4F6E-AAE7-F147AFBA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96ACC-8646-4677-A097-388B4455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81287-1D7F-4336-86D2-78101FF6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0CBFE-03E4-48EB-B019-F933F523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A9842-4B5F-49BD-B1BE-955188C3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2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B644-B711-4714-810A-CBAA6120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85AD-4FF7-49A2-BD24-FA825CF39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A23F3-CEB0-4E08-86C1-E4FC03681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C80E4-D3C1-4C2B-8511-27DA8DB0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B6B3B-F1FE-4BDE-9232-A8FA4C5C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9088A-321E-4F65-94D0-619C8ED9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5799F-09D4-4C31-9DD1-6F5E6519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C31D2-AA9D-473B-9C31-E9CA24A6C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A0E07-05F7-4F4B-953D-7E7A4586A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19EF2-B232-481F-A861-E955912B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E101F-2DF2-43A1-9FF5-AA37D6A3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8DC53-44D7-4E5D-9FD6-BB382A5A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92312-D65F-4A8D-A95A-8D8182C5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21199-5014-4036-B979-B67FDE77E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ECEB3-D87B-46D9-A99B-10EF9F45B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7375-421E-420B-BC6D-2DAAB6E92B36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93AD-9154-4EE3-BC78-ADBA2C6BF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C45B-E16A-44F1-A9BB-E6F44540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B287-C07E-425D-B176-FE63B11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5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3D3CF6-083C-48EC-A967-6CDCF9DA7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4065"/>
              </p:ext>
            </p:extLst>
          </p:nvPr>
        </p:nvGraphicFramePr>
        <p:xfrm>
          <a:off x="595423" y="0"/>
          <a:ext cx="11036596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149">
                  <a:extLst>
                    <a:ext uri="{9D8B030D-6E8A-4147-A177-3AD203B41FA5}">
                      <a16:colId xmlns:a16="http://schemas.microsoft.com/office/drawing/2014/main" val="2488760134"/>
                    </a:ext>
                  </a:extLst>
                </a:gridCol>
                <a:gridCol w="2759149">
                  <a:extLst>
                    <a:ext uri="{9D8B030D-6E8A-4147-A177-3AD203B41FA5}">
                      <a16:colId xmlns:a16="http://schemas.microsoft.com/office/drawing/2014/main" val="348232370"/>
                    </a:ext>
                  </a:extLst>
                </a:gridCol>
                <a:gridCol w="2759149">
                  <a:extLst>
                    <a:ext uri="{9D8B030D-6E8A-4147-A177-3AD203B41FA5}">
                      <a16:colId xmlns:a16="http://schemas.microsoft.com/office/drawing/2014/main" val="4055088316"/>
                    </a:ext>
                  </a:extLst>
                </a:gridCol>
                <a:gridCol w="2759149">
                  <a:extLst>
                    <a:ext uri="{9D8B030D-6E8A-4147-A177-3AD203B41FA5}">
                      <a16:colId xmlns:a16="http://schemas.microsoft.com/office/drawing/2014/main" val="3964492031"/>
                    </a:ext>
                  </a:extLst>
                </a:gridCol>
              </a:tblGrid>
              <a:tr h="631658">
                <a:tc gridSpan="4">
                  <a:txBody>
                    <a:bodyPr/>
                    <a:lstStyle/>
                    <a:p>
                      <a:r>
                        <a:rPr lang="en-US" dirty="0"/>
                        <a:t>RL5.1       Quote accurately from a text when explaining what the text says explicitly and when drawing inferences from the text.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77814"/>
                  </a:ext>
                </a:extLst>
              </a:tr>
              <a:tr h="1263316"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7038"/>
                  </a:ext>
                </a:extLst>
              </a:tr>
              <a:tr h="49630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Ask and answer </a:t>
                      </a:r>
                      <a:r>
                        <a:rPr lang="en-US" dirty="0"/>
                        <a:t>questions (who, what, when, why, where)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Refer to text to answer  why type questions.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Identify or refer to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details and examples to explain what the text says explicitly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(right there) or when making inferences (ideas based on your thinking about the text)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Quote</a:t>
                      </a:r>
                      <a:r>
                        <a:rPr lang="en-US" dirty="0"/>
                        <a:t> accurately from the text to support my thinking.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Give specific </a:t>
                      </a:r>
                      <a:r>
                        <a:rPr lang="en-US" dirty="0"/>
                        <a:t>examples and details to support inferences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cap="none" spc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cap="none" spc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3200" b="1" cap="none" spc="0" dirty="0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Bump Up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Cite the text when giving textual evidence.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Use the author’s name or expressions like, the author states, or in the author’s opinion when quoting from the texts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 can infer…..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 think … because ____ says…… and also ____ does…….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 I can conclude from this scene/story…….the character will….. because….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When I read _____ it made me realize….This is important because…. The character is acting/ feeling/saying…..This tells me…..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Based on… I feel the author wrote this passage to show….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• explicit</a:t>
                      </a:r>
                    </a:p>
                    <a:p>
                      <a:r>
                        <a:rPr lang="en-US" dirty="0"/>
                        <a:t> • inference    </a:t>
                      </a:r>
                    </a:p>
                    <a:p>
                      <a:r>
                        <a:rPr lang="en-US" dirty="0"/>
                        <a:t> • textual evidence  </a:t>
                      </a:r>
                    </a:p>
                    <a:p>
                      <a:r>
                        <a:rPr lang="en-US" dirty="0"/>
                        <a:t>• conclude   </a:t>
                      </a:r>
                    </a:p>
                    <a:p>
                      <a:r>
                        <a:rPr lang="en-US" dirty="0"/>
                        <a:t> • author’s purpose </a:t>
                      </a:r>
                    </a:p>
                    <a:p>
                      <a:r>
                        <a:rPr lang="en-US" dirty="0"/>
                        <a:t>• quote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61976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5C60F4C-1491-442F-95CC-047E8A3F9318}"/>
              </a:ext>
            </a:extLst>
          </p:cNvPr>
          <p:cNvGrpSpPr/>
          <p:nvPr/>
        </p:nvGrpSpPr>
        <p:grpSpPr>
          <a:xfrm>
            <a:off x="706208" y="779374"/>
            <a:ext cx="11276603" cy="1077218"/>
            <a:chOff x="706208" y="779374"/>
            <a:chExt cx="11276603" cy="107721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007CA9-DF0A-4C8F-85BC-26672DD39C4B}"/>
                </a:ext>
              </a:extLst>
            </p:cNvPr>
            <p:cNvSpPr/>
            <p:nvPr/>
          </p:nvSpPr>
          <p:spPr>
            <a:xfrm>
              <a:off x="5997645" y="779374"/>
              <a:ext cx="2700669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Sentence Stems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D91F5E-7057-4676-A1A0-EA925AB98494}"/>
                </a:ext>
              </a:extLst>
            </p:cNvPr>
            <p:cNvSpPr/>
            <p:nvPr/>
          </p:nvSpPr>
          <p:spPr>
            <a:xfrm>
              <a:off x="3522947" y="856318"/>
              <a:ext cx="25907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I Can……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5EBAD-2098-4DBF-B2AA-0C69357494C7}"/>
                </a:ext>
              </a:extLst>
            </p:cNvPr>
            <p:cNvSpPr/>
            <p:nvPr/>
          </p:nvSpPr>
          <p:spPr>
            <a:xfrm>
              <a:off x="706208" y="976628"/>
              <a:ext cx="259032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What Came Before</a:t>
              </a:r>
            </a:p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A4A823-42EE-42CB-9FCD-110F76200CF3}"/>
                </a:ext>
              </a:extLst>
            </p:cNvPr>
            <p:cNvSpPr/>
            <p:nvPr/>
          </p:nvSpPr>
          <p:spPr>
            <a:xfrm>
              <a:off x="8588419" y="939294"/>
              <a:ext cx="339439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Vocabulary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4198E33-31F3-4350-8F35-631F51CDFECD}"/>
              </a:ext>
            </a:extLst>
          </p:cNvPr>
          <p:cNvGrpSpPr/>
          <p:nvPr/>
        </p:nvGrpSpPr>
        <p:grpSpPr>
          <a:xfrm>
            <a:off x="9701731" y="5077782"/>
            <a:ext cx="1155404" cy="1397932"/>
            <a:chOff x="531628" y="249044"/>
            <a:chExt cx="1155404" cy="1397932"/>
          </a:xfrm>
        </p:grpSpPr>
        <p:sp>
          <p:nvSpPr>
            <p:cNvPr id="4" name="Flowchart: Collate 3">
              <a:extLst>
                <a:ext uri="{FF2B5EF4-FFF2-40B4-BE49-F238E27FC236}">
                  <a16:creationId xmlns:a16="http://schemas.microsoft.com/office/drawing/2014/main" id="{DCC5450E-719D-41D4-96EF-E7CD77505F7D}"/>
                </a:ext>
              </a:extLst>
            </p:cNvPr>
            <p:cNvSpPr/>
            <p:nvPr/>
          </p:nvSpPr>
          <p:spPr>
            <a:xfrm>
              <a:off x="531628" y="404037"/>
              <a:ext cx="992372" cy="1105786"/>
            </a:xfrm>
            <a:prstGeom prst="flowChartCollat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956C11-02A8-451A-A3F8-B1A53C6A448B}"/>
                </a:ext>
              </a:extLst>
            </p:cNvPr>
            <p:cNvSpPr txBox="1"/>
            <p:nvPr/>
          </p:nvSpPr>
          <p:spPr>
            <a:xfrm>
              <a:off x="595423" y="249044"/>
              <a:ext cx="8647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D22BF6-20FE-4754-875B-7FC1681334CD}"/>
                </a:ext>
              </a:extLst>
            </p:cNvPr>
            <p:cNvSpPr txBox="1"/>
            <p:nvPr/>
          </p:nvSpPr>
          <p:spPr>
            <a:xfrm>
              <a:off x="832884" y="939090"/>
              <a:ext cx="8541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19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3D3CF6-083C-48EC-A967-6CDCF9DA7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61017"/>
              </p:ext>
            </p:extLst>
          </p:nvPr>
        </p:nvGraphicFramePr>
        <p:xfrm>
          <a:off x="0" y="0"/>
          <a:ext cx="12192000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8876013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823237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550883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4492031"/>
                    </a:ext>
                  </a:extLst>
                </a:gridCol>
              </a:tblGrid>
              <a:tr h="620767">
                <a:tc gridSpan="4">
                  <a:txBody>
                    <a:bodyPr/>
                    <a:lstStyle/>
                    <a:p>
                      <a:r>
                        <a:rPr lang="en-US" dirty="0"/>
                        <a:t>RL 5.2  Determine a theme of a story, drama, or poem from details in the text, including how characters in a story or drama respond to challenges or how the speaker in a poem reflects upon a topic; summarize the text.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77814"/>
                  </a:ext>
                </a:extLst>
              </a:tr>
              <a:tr h="1241534"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7038"/>
                  </a:ext>
                </a:extLst>
              </a:tr>
              <a:tr h="49956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Retell stories in sequential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Determine the central message, or lesson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Explain how the central message, lesson, or moral is conveyed through key detail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Grade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Determine the universal theme or main message of the text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Support the identification of the theme by giving details from the text.  Summarize the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Identify themes in stories, dramas, or poems as a statement not a word.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Identify the theme using details from several parts of the text.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Understand that characters respond to challenges in different ways, such as internally or externally. Tie to the theme.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Summarize the text based on theme, or character analysis</a:t>
                      </a:r>
                      <a:endParaRPr lang="en-US" sz="1800" b="1" cap="none" spc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1" cap="none" spc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Start with the gist of the story.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Choose a theme (Sometimes in life….)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Find specific evidence from the beginning, middle and end of the story. Use quotes.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why this theme is important.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how the author showed the theme (through the character’s actions, a symbol, ah-ha moment, word choice…)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•  theme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poem 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details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characters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reflects 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topic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summarize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conflict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resolution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solution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Bump Up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 </a:t>
                      </a:r>
                      <a:r>
                        <a:rPr lang="en-US" sz="1600" dirty="0"/>
                        <a:t>Determine a theme or central idea of a text and how it is conveyed through particular details; provide a summary of the text distinct from personal opinions or judgments.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61976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5C60F4C-1491-442F-95CC-047E8A3F9318}"/>
              </a:ext>
            </a:extLst>
          </p:cNvPr>
          <p:cNvGrpSpPr/>
          <p:nvPr/>
        </p:nvGrpSpPr>
        <p:grpSpPr>
          <a:xfrm>
            <a:off x="122822" y="779374"/>
            <a:ext cx="12169350" cy="1077218"/>
            <a:chOff x="122822" y="779374"/>
            <a:chExt cx="12169350" cy="107721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007CA9-DF0A-4C8F-85BC-26672DD39C4B}"/>
                </a:ext>
              </a:extLst>
            </p:cNvPr>
            <p:cNvSpPr/>
            <p:nvPr/>
          </p:nvSpPr>
          <p:spPr>
            <a:xfrm>
              <a:off x="5997645" y="779374"/>
              <a:ext cx="2700669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Determining theme steps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D91F5E-7057-4676-A1A0-EA925AB98494}"/>
                </a:ext>
              </a:extLst>
            </p:cNvPr>
            <p:cNvSpPr/>
            <p:nvPr/>
          </p:nvSpPr>
          <p:spPr>
            <a:xfrm>
              <a:off x="3522947" y="856318"/>
              <a:ext cx="25907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I Can……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5EBAD-2098-4DBF-B2AA-0C69357494C7}"/>
                </a:ext>
              </a:extLst>
            </p:cNvPr>
            <p:cNvSpPr/>
            <p:nvPr/>
          </p:nvSpPr>
          <p:spPr>
            <a:xfrm>
              <a:off x="122822" y="1025595"/>
              <a:ext cx="259032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What Came Before</a:t>
              </a:r>
            </a:p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A4A823-42EE-42CB-9FCD-110F76200CF3}"/>
                </a:ext>
              </a:extLst>
            </p:cNvPr>
            <p:cNvSpPr/>
            <p:nvPr/>
          </p:nvSpPr>
          <p:spPr>
            <a:xfrm>
              <a:off x="8897780" y="891614"/>
              <a:ext cx="339439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Vocabulary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4198E33-31F3-4350-8F35-631F51CDFECD}"/>
              </a:ext>
            </a:extLst>
          </p:cNvPr>
          <p:cNvGrpSpPr/>
          <p:nvPr/>
        </p:nvGrpSpPr>
        <p:grpSpPr>
          <a:xfrm>
            <a:off x="10285615" y="2213948"/>
            <a:ext cx="1155404" cy="1397932"/>
            <a:chOff x="531628" y="249044"/>
            <a:chExt cx="1155404" cy="1397932"/>
          </a:xfrm>
        </p:grpSpPr>
        <p:sp>
          <p:nvSpPr>
            <p:cNvPr id="4" name="Flowchart: Collate 3">
              <a:extLst>
                <a:ext uri="{FF2B5EF4-FFF2-40B4-BE49-F238E27FC236}">
                  <a16:creationId xmlns:a16="http://schemas.microsoft.com/office/drawing/2014/main" id="{DCC5450E-719D-41D4-96EF-E7CD77505F7D}"/>
                </a:ext>
              </a:extLst>
            </p:cNvPr>
            <p:cNvSpPr/>
            <p:nvPr/>
          </p:nvSpPr>
          <p:spPr>
            <a:xfrm>
              <a:off x="531628" y="404037"/>
              <a:ext cx="992372" cy="1105786"/>
            </a:xfrm>
            <a:prstGeom prst="flowChartCollat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956C11-02A8-451A-A3F8-B1A53C6A448B}"/>
                </a:ext>
              </a:extLst>
            </p:cNvPr>
            <p:cNvSpPr txBox="1"/>
            <p:nvPr/>
          </p:nvSpPr>
          <p:spPr>
            <a:xfrm>
              <a:off x="595423" y="249044"/>
              <a:ext cx="8647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D22BF6-20FE-4754-875B-7FC1681334CD}"/>
                </a:ext>
              </a:extLst>
            </p:cNvPr>
            <p:cNvSpPr txBox="1"/>
            <p:nvPr/>
          </p:nvSpPr>
          <p:spPr>
            <a:xfrm>
              <a:off x="832884" y="939090"/>
              <a:ext cx="8541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632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3D3CF6-083C-48EC-A967-6CDCF9DA7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86161"/>
              </p:ext>
            </p:extLst>
          </p:nvPr>
        </p:nvGraphicFramePr>
        <p:xfrm>
          <a:off x="0" y="1"/>
          <a:ext cx="12192000" cy="696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8876013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823237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550883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4492031"/>
                    </a:ext>
                  </a:extLst>
                </a:gridCol>
              </a:tblGrid>
              <a:tr h="603415">
                <a:tc gridSpan="4">
                  <a:txBody>
                    <a:bodyPr/>
                    <a:lstStyle/>
                    <a:p>
                      <a:r>
                        <a:rPr lang="en-US" dirty="0"/>
                        <a:t>RL 5.3  Compare and contrast two more characters, settings or events in a story or drama, drawing on specific details in the text (e.g., how characters interact)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77814"/>
                  </a:ext>
                </a:extLst>
              </a:tr>
              <a:tr h="1206829"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7038"/>
                  </a:ext>
                </a:extLst>
              </a:tr>
              <a:tr h="504775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Grade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Understand the sequence of events in a story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Identify and describe major/minor characters by citing their traits, motivations, and emotions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Understand and explain how the characters’ actions contribute to major and minor events of the story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Grade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Identify and describe a character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Identify and describe the setting (time, place and social environment)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Describe or sequence an event in a story or drama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Provide specific details when describing a character, setting or event in a story.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Recognize what a character says, thinks or does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Identify the characters, setting and major events of a story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Compare and contrast two or more characters, setting and events in a story or drama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Provide specific details when describing the interactions between characters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Provide specific details when comparing or contrasting settings or events.</a:t>
                      </a:r>
                      <a:endParaRPr lang="en-US" sz="1800" b="1" cap="none" spc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What can you tell me about these characters?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In what ways do the characters think alike/differently?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How does this contrast affect the outcome?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In what way do different settings in the story affect the outcome?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Which details does the author provide to show us how the characters act with each other?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 What attitude did the characters display?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 What do___________ and ____________ have in common?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 How does the dialogue help you understand the characters and their actions</a:t>
                      </a:r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• theme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 compare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 contrast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 describe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 character/character trait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 dialogue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analyze</a:t>
                      </a:r>
                    </a:p>
                    <a:p>
                      <a:endParaRPr lang="pt-BR" dirty="0"/>
                    </a:p>
                    <a:p>
                      <a:r>
                        <a:rPr lang="en-US" sz="1800" b="1" cap="none" spc="0" dirty="0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Bump Up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Grade 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 </a:t>
                      </a:r>
                      <a:r>
                        <a:rPr lang="en-US" sz="1600" dirty="0"/>
                        <a:t>Describe how a particular story’s or drama’s plot unfolds in a series of episodes as well as how characters respond or change as the plot moves toward a resolution.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61976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5C60F4C-1491-442F-95CC-047E8A3F9318}"/>
              </a:ext>
            </a:extLst>
          </p:cNvPr>
          <p:cNvGrpSpPr/>
          <p:nvPr/>
        </p:nvGrpSpPr>
        <p:grpSpPr>
          <a:xfrm>
            <a:off x="122822" y="779374"/>
            <a:ext cx="12169350" cy="1077218"/>
            <a:chOff x="122822" y="779374"/>
            <a:chExt cx="12169350" cy="107721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007CA9-DF0A-4C8F-85BC-26672DD39C4B}"/>
                </a:ext>
              </a:extLst>
            </p:cNvPr>
            <p:cNvSpPr/>
            <p:nvPr/>
          </p:nvSpPr>
          <p:spPr>
            <a:xfrm>
              <a:off x="5997645" y="779374"/>
              <a:ext cx="2700669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Question Stems…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D91F5E-7057-4676-A1A0-EA925AB98494}"/>
                </a:ext>
              </a:extLst>
            </p:cNvPr>
            <p:cNvSpPr/>
            <p:nvPr/>
          </p:nvSpPr>
          <p:spPr>
            <a:xfrm>
              <a:off x="3522947" y="856318"/>
              <a:ext cx="25907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I Can……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5EBAD-2098-4DBF-B2AA-0C69357494C7}"/>
                </a:ext>
              </a:extLst>
            </p:cNvPr>
            <p:cNvSpPr/>
            <p:nvPr/>
          </p:nvSpPr>
          <p:spPr>
            <a:xfrm>
              <a:off x="122822" y="1025595"/>
              <a:ext cx="259032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What Came Before</a:t>
              </a:r>
            </a:p>
            <a:p>
              <a:pPr algn="ctr"/>
              <a:r>
                <a:rPr lang="en-US" sz="2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A4A823-42EE-42CB-9FCD-110F76200CF3}"/>
                </a:ext>
              </a:extLst>
            </p:cNvPr>
            <p:cNvSpPr/>
            <p:nvPr/>
          </p:nvSpPr>
          <p:spPr>
            <a:xfrm>
              <a:off x="8897780" y="891614"/>
              <a:ext cx="339439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Vocabulary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4198E33-31F3-4350-8F35-631F51CDFECD}"/>
              </a:ext>
            </a:extLst>
          </p:cNvPr>
          <p:cNvGrpSpPr/>
          <p:nvPr/>
        </p:nvGrpSpPr>
        <p:grpSpPr>
          <a:xfrm>
            <a:off x="10594976" y="3324239"/>
            <a:ext cx="1155404" cy="1397932"/>
            <a:chOff x="531628" y="249044"/>
            <a:chExt cx="1155404" cy="1397932"/>
          </a:xfrm>
        </p:grpSpPr>
        <p:sp>
          <p:nvSpPr>
            <p:cNvPr id="4" name="Flowchart: Collate 3">
              <a:extLst>
                <a:ext uri="{FF2B5EF4-FFF2-40B4-BE49-F238E27FC236}">
                  <a16:creationId xmlns:a16="http://schemas.microsoft.com/office/drawing/2014/main" id="{DCC5450E-719D-41D4-96EF-E7CD77505F7D}"/>
                </a:ext>
              </a:extLst>
            </p:cNvPr>
            <p:cNvSpPr/>
            <p:nvPr/>
          </p:nvSpPr>
          <p:spPr>
            <a:xfrm>
              <a:off x="531628" y="404037"/>
              <a:ext cx="992372" cy="1105786"/>
            </a:xfrm>
            <a:prstGeom prst="flowChartCollat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956C11-02A8-451A-A3F8-B1A53C6A448B}"/>
                </a:ext>
              </a:extLst>
            </p:cNvPr>
            <p:cNvSpPr txBox="1"/>
            <p:nvPr/>
          </p:nvSpPr>
          <p:spPr>
            <a:xfrm>
              <a:off x="595423" y="249044"/>
              <a:ext cx="8647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D22BF6-20FE-4754-875B-7FC1681334CD}"/>
                </a:ext>
              </a:extLst>
            </p:cNvPr>
            <p:cNvSpPr txBox="1"/>
            <p:nvPr/>
          </p:nvSpPr>
          <p:spPr>
            <a:xfrm>
              <a:off x="832884" y="939090"/>
              <a:ext cx="8541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72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876</Words>
  <Application>Microsoft Office PowerPoint</Application>
  <PresentationFormat>Widescreen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moreman</dc:creator>
  <cp:lastModifiedBy>pam moreman</cp:lastModifiedBy>
  <cp:revision>17</cp:revision>
  <dcterms:created xsi:type="dcterms:W3CDTF">2017-09-01T22:25:41Z</dcterms:created>
  <dcterms:modified xsi:type="dcterms:W3CDTF">2017-09-02T00:39:37Z</dcterms:modified>
</cp:coreProperties>
</file>